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2"/>
  </p:notesMasterIdLst>
  <p:handoutMasterIdLst>
    <p:handoutMasterId r:id="rId13"/>
  </p:handoutMasterIdLst>
  <p:sldIdLst>
    <p:sldId id="256" r:id="rId2"/>
    <p:sldId id="262" r:id="rId3"/>
    <p:sldId id="263" r:id="rId4"/>
    <p:sldId id="271" r:id="rId5"/>
    <p:sldId id="257" r:id="rId6"/>
    <p:sldId id="265" r:id="rId7"/>
    <p:sldId id="266" r:id="rId8"/>
    <p:sldId id="267" r:id="rId9"/>
    <p:sldId id="273"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14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D8AA0BA-06A5-4185-9459-8C93502C5C86}" type="datetimeFigureOut">
              <a:rPr lang="en-US" smtClean="0"/>
              <a:t>3/27/2018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723C12-BB85-4EA1-A75A-EDFD0ADB24B2}" type="slidenum">
              <a:rPr lang="en-US" smtClean="0"/>
              <a:t>‹#›</a:t>
            </a:fld>
            <a:endParaRPr lang="en-US"/>
          </a:p>
        </p:txBody>
      </p:sp>
    </p:spTree>
    <p:extLst>
      <p:ext uri="{BB962C8B-B14F-4D97-AF65-F5344CB8AC3E}">
        <p14:creationId xmlns:p14="http://schemas.microsoft.com/office/powerpoint/2010/main" val="11893566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A4707-AC2B-42F2-86B5-7215DDA213E4}" type="datetimeFigureOut">
              <a:rPr lang="en-US" smtClean="0"/>
              <a:t>3/27/2018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1B2C9-BE94-4543-B03F-73B853562055}" type="slidenum">
              <a:rPr lang="en-US" smtClean="0"/>
              <a:t>‹#›</a:t>
            </a:fld>
            <a:endParaRPr lang="en-US"/>
          </a:p>
        </p:txBody>
      </p:sp>
    </p:spTree>
    <p:extLst>
      <p:ext uri="{BB962C8B-B14F-4D97-AF65-F5344CB8AC3E}">
        <p14:creationId xmlns:p14="http://schemas.microsoft.com/office/powerpoint/2010/main" val="29869142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14297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22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49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40748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9609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cap="none"/>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F9B7D5-66B4-4FA0-A940-995EBB278B06}" type="datetime1">
              <a:rPr lang="en-US" smtClean="0">
                <a:solidFill>
                  <a:srgbClr val="DBF5F9">
                    <a:shade val="50000"/>
                  </a:srgbClr>
                </a:solidFill>
              </a:rPr>
              <a:t>3/27/2018</a:t>
            </a:fld>
            <a:endParaRPr lang="en-US" sz="1867" dirty="0">
              <a:solidFill>
                <a:srgbClr val="DBF5F9"/>
              </a:solidFill>
            </a:endParaRPr>
          </a:p>
        </p:txBody>
      </p:sp>
      <p:pic>
        <p:nvPicPr>
          <p:cNvPr id="8" name="Picture 7" descr="Background1.jpg"/>
          <p:cNvPicPr>
            <a:picLocks noChangeAspect="1"/>
          </p:cNvPicPr>
          <p:nvPr/>
        </p:nvPicPr>
        <p:blipFill rotWithShape="1">
          <a:blip r:embed="rId2" cstate="print">
            <a:extLst>
              <a:ext uri="{28A0092B-C50C-407E-A947-70E740481C1C}">
                <a14:useLocalDpi xmlns:a14="http://schemas.microsoft.com/office/drawing/2010/main" val="0"/>
              </a:ext>
            </a:extLst>
          </a:blip>
          <a:srcRect b="83681"/>
          <a:stretch/>
        </p:blipFill>
        <p:spPr>
          <a:xfrm>
            <a:off x="0" y="0"/>
            <a:ext cx="9144000" cy="1119160"/>
          </a:xfrm>
          <a:prstGeom prst="rect">
            <a:avLst/>
          </a:prstGeom>
        </p:spPr>
      </p:pic>
      <p:sp>
        <p:nvSpPr>
          <p:cNvPr id="5" name="Footer Placeholder 4"/>
          <p:cNvSpPr>
            <a:spLocks noGrp="1"/>
          </p:cNvSpPr>
          <p:nvPr>
            <p:ph type="ftr" sz="quarter" idx="11"/>
          </p:nvPr>
        </p:nvSpPr>
        <p:spPr/>
        <p:txBody>
          <a:bodyPr/>
          <a:lstStyle/>
          <a:p>
            <a:pPr algn="r"/>
            <a:endParaRPr lang="en-US" sz="1867" dirty="0">
              <a:solidFill>
                <a:srgbClr val="DBF5F9"/>
              </a:solidFill>
            </a:endParaRPr>
          </a:p>
        </p:txBody>
      </p:sp>
      <p:sp>
        <p:nvSpPr>
          <p:cNvPr id="6" name="Slide Number Placeholder 5"/>
          <p:cNvSpPr>
            <a:spLocks noGrp="1"/>
          </p:cNvSpPr>
          <p:nvPr>
            <p:ph type="sldNum" sz="quarter" idx="12"/>
          </p:nvPr>
        </p:nvSpPr>
        <p:spPr/>
        <p:txBody>
          <a:bodyPr/>
          <a:lstStyle/>
          <a:p>
            <a:pPr>
              <a:defRPr/>
            </a:pPr>
            <a:fld id="{09838856-38D9-4506-8F04-340C2A3172D8}" type="slidenum">
              <a:rPr lang="en-US" smtClean="0"/>
              <a:pPr>
                <a:defRPr/>
              </a:pPr>
              <a:t>‹#›</a:t>
            </a:fld>
            <a:endParaRPr lang="en-US" dirty="0"/>
          </a:p>
        </p:txBody>
      </p:sp>
      <p:pic>
        <p:nvPicPr>
          <p:cNvPr id="7" name="Picture 6" descr="CBTFL-Vert-Final-4c.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959" y="5819337"/>
            <a:ext cx="1014905" cy="902138"/>
          </a:xfrm>
          <a:prstGeom prst="rect">
            <a:avLst/>
          </a:prstGeom>
        </p:spPr>
      </p:pic>
      <p:sp>
        <p:nvSpPr>
          <p:cNvPr id="2" name="Title 1"/>
          <p:cNvSpPr>
            <a:spLocks noGrp="1"/>
          </p:cNvSpPr>
          <p:nvPr>
            <p:ph type="title"/>
          </p:nvPr>
        </p:nvSpPr>
        <p:spPr/>
        <p:txBody>
          <a:bodyPr anchor="t"/>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79228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27F030-4A34-4DE8-A8F7-C8C28A9BD039}" type="datetime1">
              <a:rPr lang="en-US" smtClean="0"/>
              <a:t>3/27/2018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2E7E9-3043-4E48-AB66-92E01F5D7702}" type="slidenum">
              <a:rPr lang="en-US" smtClean="0"/>
              <a:t>‹#›</a:t>
            </a:fld>
            <a:endParaRPr lang="en-US"/>
          </a:p>
        </p:txBody>
      </p:sp>
    </p:spTree>
    <p:extLst>
      <p:ext uri="{BB962C8B-B14F-4D97-AF65-F5344CB8AC3E}">
        <p14:creationId xmlns:p14="http://schemas.microsoft.com/office/powerpoint/2010/main" val="3885444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i="0">
                <a:solidFill>
                  <a:schemeClr val="tx1">
                    <a:tint val="75000"/>
                  </a:schemeClr>
                </a:solidFill>
                <a:latin typeface="Agenda-Light"/>
                <a:cs typeface="Agenda-Light"/>
              </a:defRPr>
            </a:lvl1pPr>
          </a:lstStyle>
          <a:p>
            <a:fld id="{7FC774AF-E221-41D0-BB21-A4F0898B4E53}" type="datetime1">
              <a:rPr lang="en-US" smtClean="0"/>
              <a:t>3/27/2018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i="0">
                <a:solidFill>
                  <a:schemeClr val="tx1">
                    <a:tint val="75000"/>
                  </a:schemeClr>
                </a:solidFill>
                <a:latin typeface="Agenda-Light"/>
                <a:cs typeface="Agenda-Ligh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i="0">
                <a:solidFill>
                  <a:schemeClr val="tx1">
                    <a:tint val="75000"/>
                  </a:schemeClr>
                </a:solidFill>
                <a:latin typeface="Agenda-Light"/>
                <a:cs typeface="Agenda-Light"/>
              </a:defRPr>
            </a:lvl1pPr>
          </a:lstStyle>
          <a:p>
            <a:fld id="{C9D2E7E9-3043-4E48-AB66-92E01F5D7702}" type="slidenum">
              <a:rPr lang="en-US" smtClean="0"/>
              <a:t>‹#›</a:t>
            </a:fld>
            <a:endParaRPr lang="en-US"/>
          </a:p>
        </p:txBody>
      </p:sp>
    </p:spTree>
    <p:extLst>
      <p:ext uri="{BB962C8B-B14F-4D97-AF65-F5344CB8AC3E}">
        <p14:creationId xmlns:p14="http://schemas.microsoft.com/office/powerpoint/2010/main" val="446703001"/>
      </p:ext>
    </p:extLst>
  </p:cSld>
  <p:clrMap bg1="lt1" tx1="dk1" bg2="lt2" tx2="dk2" accent1="accent1" accent2="accent2" accent3="accent3" accent4="accent4" accent5="accent5" accent6="accent6" hlink="hlink" folHlink="folHlink"/>
  <p:sldLayoutIdLst>
    <p:sldLayoutId id="2147483676" r:id="rId1"/>
    <p:sldLayoutId id="2147483677" r:id="rId2"/>
  </p:sldLayoutIdLst>
  <p:transition spd="slow">
    <p:fade/>
  </p:transition>
  <p:timing>
    <p:tnLst>
      <p:par>
        <p:cTn id="1" dur="indefinite" restart="never" nodeType="tmRoot"/>
      </p:par>
    </p:tnLst>
  </p:timing>
  <p:hf sldNum="0" hdr="0" dt="0"/>
  <p:txStyles>
    <p:titleStyle>
      <a:lvl1pPr algn="l" defTabSz="457200" rtl="0" eaLnBrk="1" latinLnBrk="0" hangingPunct="1">
        <a:spcBef>
          <a:spcPct val="0"/>
        </a:spcBef>
        <a:buNone/>
        <a:defRPr sz="3200" b="0" i="0" kern="1200" cap="all">
          <a:solidFill>
            <a:schemeClr val="bg1">
              <a:lumMod val="50000"/>
            </a:schemeClr>
          </a:solidFill>
          <a:latin typeface="Agenda-Medium"/>
          <a:ea typeface="+mj-ea"/>
          <a:cs typeface="Agenda-Medium"/>
        </a:defRPr>
      </a:lvl1pPr>
    </p:titleStyle>
    <p:bodyStyle>
      <a:lvl1pPr marL="342900" indent="-342900" algn="l" defTabSz="457200" rtl="0" eaLnBrk="1" latinLnBrk="0" hangingPunct="1">
        <a:spcBef>
          <a:spcPct val="20000"/>
        </a:spcBef>
        <a:buFont typeface="Arial"/>
        <a:buChar char="•"/>
        <a:defRPr sz="2400" b="0" i="0" kern="1200" cap="all">
          <a:solidFill>
            <a:srgbClr val="16AA1E"/>
          </a:solidFill>
          <a:latin typeface="Agenda-Light"/>
          <a:ea typeface="+mn-ea"/>
          <a:cs typeface="Agenda-Light"/>
        </a:defRPr>
      </a:lvl1pPr>
      <a:lvl2pPr marL="742950" indent="-285750" algn="l" defTabSz="457200" rtl="0" eaLnBrk="1" latinLnBrk="0" hangingPunct="1">
        <a:spcBef>
          <a:spcPct val="20000"/>
        </a:spcBef>
        <a:buFont typeface="Arial"/>
        <a:buChar char="–"/>
        <a:defRPr sz="2000" b="0" i="0" kern="1200">
          <a:solidFill>
            <a:srgbClr val="16AA1E"/>
          </a:solidFill>
          <a:latin typeface="Agenda-Light"/>
          <a:ea typeface="+mn-ea"/>
          <a:cs typeface="Agenda-Light"/>
        </a:defRPr>
      </a:lvl2pPr>
      <a:lvl3pPr marL="1143000" indent="-228600" algn="l" defTabSz="457200" rtl="0" eaLnBrk="1" latinLnBrk="0" hangingPunct="1">
        <a:spcBef>
          <a:spcPct val="20000"/>
        </a:spcBef>
        <a:buFont typeface="Arial"/>
        <a:buChar char="•"/>
        <a:defRPr sz="1800" b="0" i="0" kern="1200">
          <a:solidFill>
            <a:srgbClr val="16AA1E"/>
          </a:solidFill>
          <a:latin typeface="Agenda-Light"/>
          <a:ea typeface="+mn-ea"/>
          <a:cs typeface="Agenda-Light"/>
        </a:defRPr>
      </a:lvl3pPr>
      <a:lvl4pPr marL="1600200" indent="-228600" algn="l" defTabSz="457200" rtl="0" eaLnBrk="1" latinLnBrk="0" hangingPunct="1">
        <a:spcBef>
          <a:spcPct val="20000"/>
        </a:spcBef>
        <a:buFont typeface="Arial"/>
        <a:buChar char="–"/>
        <a:defRPr sz="1800" b="0" i="0" kern="1200">
          <a:solidFill>
            <a:srgbClr val="16AA1E"/>
          </a:solidFill>
          <a:latin typeface="Agenda-Light"/>
          <a:ea typeface="+mn-ea"/>
          <a:cs typeface="Agenda-Light"/>
        </a:defRPr>
      </a:lvl4pPr>
      <a:lvl5pPr marL="2057400" indent="-228600" algn="l" defTabSz="457200" rtl="0" eaLnBrk="1" latinLnBrk="0" hangingPunct="1">
        <a:spcBef>
          <a:spcPct val="20000"/>
        </a:spcBef>
        <a:buFont typeface="Arial"/>
        <a:buChar char="»"/>
        <a:defRPr sz="1800" b="0" i="0" kern="1200">
          <a:solidFill>
            <a:srgbClr val="16AA1E"/>
          </a:solidFill>
          <a:latin typeface="Agenda-Light"/>
          <a:ea typeface="+mn-ea"/>
          <a:cs typeface="Agend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2099" y="347137"/>
            <a:ext cx="11277600" cy="2442633"/>
          </a:xfrm>
          <a:scene3d>
            <a:camera prst="orthographicFront"/>
            <a:lightRig rig="threePt" dir="t"/>
          </a:scene3d>
          <a:sp3d>
            <a:bevelT w="0"/>
          </a:sp3d>
        </p:spPr>
        <p:txBody>
          <a:bodyPr>
            <a:normAutofit/>
            <a:sp3d contourW="19050">
              <a:bevelT w="25400"/>
            </a:sp3d>
          </a:bodyPr>
          <a:lstStyle/>
          <a:p>
            <a:r>
              <a:rPr lang="en-US" dirty="0" smtClean="0"/>
              <a:t/>
            </a:r>
            <a:br>
              <a:rPr lang="en-US" dirty="0" smtClean="0"/>
            </a:br>
            <a:r>
              <a:rPr lang="en-US" sz="3600" b="1" dirty="0" smtClean="0">
                <a:solidFill>
                  <a:srgbClr val="00B050"/>
                </a:solidFill>
                <a:cs typeface="Arial" panose="020B0604020202020204" pitchFamily="34" charset="0"/>
              </a:rPr>
              <a:t>Protecting your business</a:t>
            </a:r>
            <a:br>
              <a:rPr lang="en-US" sz="3600" b="1" dirty="0" smtClean="0">
                <a:solidFill>
                  <a:srgbClr val="00B050"/>
                </a:solidFill>
                <a:cs typeface="Arial" panose="020B0604020202020204" pitchFamily="34" charset="0"/>
              </a:rPr>
            </a:br>
            <a:r>
              <a:rPr lang="en-US" sz="3600" b="1" dirty="0" smtClean="0">
                <a:solidFill>
                  <a:srgbClr val="00B050"/>
                </a:solidFill>
                <a:cs typeface="Arial" panose="020B0604020202020204" pitchFamily="34" charset="0"/>
              </a:rPr>
              <a:t>against fraud</a:t>
            </a:r>
            <a:endParaRPr lang="en-US" sz="3600" dirty="0">
              <a:solidFill>
                <a:srgbClr val="00B050"/>
              </a:solidFill>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9341" y="2728810"/>
            <a:ext cx="3474720" cy="3474720"/>
          </a:xfrm>
          <a:prstGeom prst="rect">
            <a:avLst/>
          </a:prstGeom>
          <a:noFill/>
          <a:ln>
            <a:noFill/>
          </a:ln>
          <a:effectLst>
            <a:softEdge rad="0"/>
          </a:effectLst>
          <a:scene3d>
            <a:camera prst="orthographicFront"/>
            <a:lightRig rig="threePt" dir="t"/>
          </a:scene3d>
          <a:sp3d>
            <a:bevelT w="0" h="0"/>
          </a:sp3d>
        </p:spPr>
      </p:pic>
    </p:spTree>
    <p:extLst>
      <p:ext uri="{BB962C8B-B14F-4D97-AF65-F5344CB8AC3E}">
        <p14:creationId xmlns:p14="http://schemas.microsoft.com/office/powerpoint/2010/main" val="1609564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1625600"/>
          </a:xfrm>
        </p:spPr>
        <p:txBody>
          <a:bodyPr>
            <a:normAutofit/>
            <a:scene3d>
              <a:camera prst="orthographicFront"/>
              <a:lightRig rig="threePt" dir="t"/>
            </a:scene3d>
            <a:sp3d extrusionH="57150" contourW="25400">
              <a:bevelT w="57150" h="38100"/>
              <a:bevelB w="0"/>
            </a:sp3d>
          </a:bodyPr>
          <a:lstStyle/>
          <a:p>
            <a:pPr marL="0" indent="0" algn="ctr">
              <a:buNone/>
            </a:pPr>
            <a:r>
              <a:rPr lang="en-US" sz="6600" dirty="0" smtClean="0"/>
              <a:t>THANK YOU</a:t>
            </a:r>
            <a:endParaRPr lang="en-US" sz="6600" dirty="0"/>
          </a:p>
        </p:txBody>
      </p:sp>
      <p:sp>
        <p:nvSpPr>
          <p:cNvPr id="3" name="Title 2"/>
          <p:cNvSpPr>
            <a:spLocks noGrp="1"/>
          </p:cNvSpPr>
          <p:nvPr>
            <p:ph type="title"/>
          </p:nvPr>
        </p:nvSpPr>
        <p:spPr/>
        <p:txBody>
          <a:bodyPr>
            <a:normAutofit/>
          </a:bodyPr>
          <a:lstStyle/>
          <a:p>
            <a:pPr algn="ctr"/>
            <a:r>
              <a:rPr lang="en-US" sz="2400" dirty="0" smtClean="0"/>
              <a:t>Protecting your business against fraud</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985" y="3175002"/>
            <a:ext cx="3610030" cy="2651760"/>
          </a:xfrm>
          <a:prstGeom prst="rect">
            <a:avLst/>
          </a:prstGeom>
        </p:spPr>
      </p:pic>
      <p:sp>
        <p:nvSpPr>
          <p:cNvPr id="5" name="TextBox 4"/>
          <p:cNvSpPr txBox="1"/>
          <p:nvPr/>
        </p:nvSpPr>
        <p:spPr>
          <a:xfrm>
            <a:off x="8818270" y="6611779"/>
            <a:ext cx="325730" cy="246221"/>
          </a:xfrm>
          <a:prstGeom prst="rect">
            <a:avLst/>
          </a:prstGeom>
          <a:noFill/>
        </p:spPr>
        <p:txBody>
          <a:bodyPr wrap="none" rtlCol="0">
            <a:spAutoFit/>
          </a:bodyPr>
          <a:lstStyle/>
          <a:p>
            <a:r>
              <a:rPr lang="en-US" sz="1000" dirty="0" smtClean="0">
                <a:solidFill>
                  <a:srgbClr val="00B050"/>
                </a:solidFill>
                <a:latin typeface="Agenda-Medium"/>
              </a:rPr>
              <a:t>10</a:t>
            </a:r>
            <a:endParaRPr lang="en-US" sz="1000" dirty="0">
              <a:solidFill>
                <a:srgbClr val="00B050"/>
              </a:solidFill>
              <a:latin typeface="Agenda-Medium"/>
            </a:endParaRPr>
          </a:p>
        </p:txBody>
      </p:sp>
    </p:spTree>
    <p:extLst>
      <p:ext uri="{BB962C8B-B14F-4D97-AF65-F5344CB8AC3E}">
        <p14:creationId xmlns:p14="http://schemas.microsoft.com/office/powerpoint/2010/main" val="374786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8584" y="1690111"/>
            <a:ext cx="6822216" cy="4525963"/>
          </a:xfrm>
        </p:spPr>
        <p:txBody>
          <a:bodyPr>
            <a:normAutofit/>
          </a:bodyPr>
          <a:lstStyle/>
          <a:p>
            <a:pPr algn="just"/>
            <a:r>
              <a:rPr lang="en-US" sz="1800" b="1" dirty="0" smtClean="0">
                <a:solidFill>
                  <a:schemeClr val="tx1"/>
                </a:solidFill>
              </a:rPr>
              <a:t>75% of organizations experienced check fraud in 2016.  An increase from 71% in 2015.</a:t>
            </a:r>
          </a:p>
          <a:p>
            <a:pPr algn="just"/>
            <a:endParaRPr lang="en-US" sz="1800" b="1" dirty="0">
              <a:solidFill>
                <a:schemeClr val="tx1"/>
              </a:solidFill>
            </a:endParaRPr>
          </a:p>
          <a:p>
            <a:pPr algn="just"/>
            <a:r>
              <a:rPr lang="en-US" sz="1800" b="1" dirty="0" smtClean="0">
                <a:solidFill>
                  <a:schemeClr val="tx1"/>
                </a:solidFill>
              </a:rPr>
              <a:t>Nearly half reported that the incidents of fraud attempts increased in 2016</a:t>
            </a:r>
          </a:p>
          <a:p>
            <a:pPr algn="just"/>
            <a:endParaRPr lang="en-US" sz="1800" b="1" dirty="0">
              <a:solidFill>
                <a:schemeClr val="tx1"/>
              </a:solidFill>
            </a:endParaRPr>
          </a:p>
          <a:p>
            <a:pPr algn="just"/>
            <a:r>
              <a:rPr lang="en-US" sz="1800" b="1" dirty="0" smtClean="0">
                <a:solidFill>
                  <a:schemeClr val="tx1"/>
                </a:solidFill>
              </a:rPr>
              <a:t>Almost </a:t>
            </a:r>
            <a:r>
              <a:rPr lang="en-US" sz="2000" b="1" dirty="0" smtClean="0">
                <a:solidFill>
                  <a:schemeClr val="tx1"/>
                </a:solidFill>
                <a:latin typeface="Calibri" panose="020F0502020204030204" pitchFamily="34" charset="0"/>
              </a:rPr>
              <a:t>⅔ of companies (63%) that experience attempted or actual </a:t>
            </a:r>
            <a:r>
              <a:rPr lang="en-US" sz="2000" b="1" u="sng" dirty="0" smtClean="0">
                <a:solidFill>
                  <a:schemeClr val="tx1"/>
                </a:solidFill>
                <a:latin typeface="Calibri" panose="020F0502020204030204" pitchFamily="34" charset="0"/>
              </a:rPr>
              <a:t>payments fraud</a:t>
            </a:r>
            <a:r>
              <a:rPr lang="en-US" sz="2000" b="1" dirty="0" smtClean="0">
                <a:solidFill>
                  <a:schemeClr val="tx1"/>
                </a:solidFill>
                <a:latin typeface="Calibri" panose="020F0502020204030204" pitchFamily="34" charset="0"/>
              </a:rPr>
              <a:t> in 2016 did so as a result of actions by an outside individual.</a:t>
            </a:r>
            <a:endParaRPr lang="en-US" sz="2000" b="1" dirty="0">
              <a:solidFill>
                <a:schemeClr val="tx1"/>
              </a:solidFill>
            </a:endParaRPr>
          </a:p>
        </p:txBody>
      </p:sp>
      <p:sp>
        <p:nvSpPr>
          <p:cNvPr id="3" name="Title 2"/>
          <p:cNvSpPr>
            <a:spLocks noGrp="1"/>
          </p:cNvSpPr>
          <p:nvPr>
            <p:ph type="title"/>
          </p:nvPr>
        </p:nvSpPr>
        <p:spPr/>
        <p:txBody>
          <a:bodyPr>
            <a:normAutofit/>
          </a:bodyPr>
          <a:lstStyle/>
          <a:p>
            <a:pPr algn="ctr"/>
            <a:r>
              <a:rPr lang="en-US" sz="2400" dirty="0" smtClean="0"/>
              <a:t>Protecting your business against fraud</a:t>
            </a:r>
            <a:endParaRPr lang="en-US" sz="2400" dirty="0"/>
          </a:p>
        </p:txBody>
      </p:sp>
      <p:sp>
        <p:nvSpPr>
          <p:cNvPr id="4" name="TextBox 3"/>
          <p:cNvSpPr txBox="1"/>
          <p:nvPr/>
        </p:nvSpPr>
        <p:spPr>
          <a:xfrm>
            <a:off x="8888802" y="6611779"/>
            <a:ext cx="255198" cy="246221"/>
          </a:xfrm>
          <a:prstGeom prst="rect">
            <a:avLst/>
          </a:prstGeom>
          <a:noFill/>
        </p:spPr>
        <p:txBody>
          <a:bodyPr wrap="none" rtlCol="0">
            <a:spAutoFit/>
          </a:bodyPr>
          <a:lstStyle/>
          <a:p>
            <a:r>
              <a:rPr lang="en-US" sz="1000" dirty="0" smtClean="0">
                <a:solidFill>
                  <a:srgbClr val="00B050"/>
                </a:solidFill>
                <a:latin typeface="Agenda-Medium"/>
              </a:rPr>
              <a:t>2</a:t>
            </a:r>
            <a:endParaRPr lang="en-US" sz="1000" dirty="0">
              <a:solidFill>
                <a:srgbClr val="00B050"/>
              </a:solidFill>
              <a:latin typeface="Agenda-Medium"/>
            </a:endParaRPr>
          </a:p>
        </p:txBody>
      </p:sp>
    </p:spTree>
    <p:extLst>
      <p:ext uri="{BB962C8B-B14F-4D97-AF65-F5344CB8AC3E}">
        <p14:creationId xmlns:p14="http://schemas.microsoft.com/office/powerpoint/2010/main" val="2210955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411" y="1316864"/>
            <a:ext cx="8042857" cy="4813480"/>
          </a:xfrm>
        </p:spPr>
        <p:txBody>
          <a:bodyPr>
            <a:noAutofit/>
          </a:bodyPr>
          <a:lstStyle/>
          <a:p>
            <a:pPr algn="just"/>
            <a:r>
              <a:rPr lang="en-US" sz="1700" b="1" dirty="0">
                <a:solidFill>
                  <a:schemeClr val="tx1"/>
                </a:solidFill>
              </a:rPr>
              <a:t>Many businesses feel that the risk of check fraud loss is not great enough to necessitate any action; they fail to realize that a single incidence of check fraud would likely cost more than the cost of the basic fraud prevention measures that would prevent it. </a:t>
            </a:r>
            <a:endParaRPr lang="en-US" sz="1700" b="1" dirty="0" smtClean="0">
              <a:solidFill>
                <a:schemeClr val="tx1"/>
              </a:solidFill>
            </a:endParaRPr>
          </a:p>
          <a:p>
            <a:pPr marL="0" indent="0" algn="just">
              <a:buNone/>
            </a:pPr>
            <a:r>
              <a:rPr lang="en-US" sz="1700" b="1" dirty="0" smtClean="0">
                <a:solidFill>
                  <a:schemeClr val="tx1"/>
                </a:solidFill>
              </a:rPr>
              <a:t> </a:t>
            </a:r>
            <a:endParaRPr lang="en-US" sz="1700" b="1" dirty="0">
              <a:solidFill>
                <a:schemeClr val="tx1"/>
              </a:solidFill>
            </a:endParaRPr>
          </a:p>
          <a:p>
            <a:pPr algn="just"/>
            <a:r>
              <a:rPr lang="en-US" sz="1700" b="1" dirty="0">
                <a:solidFill>
                  <a:schemeClr val="tx1"/>
                </a:solidFill>
              </a:rPr>
              <a:t>Historically, many companies have not taken the probability of check fraud seriously-primarily because banks were often held responsible for check fraud losses.  </a:t>
            </a:r>
            <a:endParaRPr lang="en-US" sz="1700" b="1" dirty="0" smtClean="0">
              <a:solidFill>
                <a:schemeClr val="tx1"/>
              </a:solidFill>
            </a:endParaRPr>
          </a:p>
          <a:p>
            <a:pPr marL="0" indent="0" algn="just">
              <a:buNone/>
            </a:pPr>
            <a:endParaRPr lang="en-US" sz="1700" b="1" dirty="0">
              <a:solidFill>
                <a:schemeClr val="tx1"/>
              </a:solidFill>
            </a:endParaRPr>
          </a:p>
          <a:p>
            <a:pPr algn="just"/>
            <a:r>
              <a:rPr lang="en-US" sz="1700" b="1" dirty="0" smtClean="0">
                <a:solidFill>
                  <a:schemeClr val="tx1"/>
                </a:solidFill>
              </a:rPr>
              <a:t>Changes </a:t>
            </a:r>
            <a:r>
              <a:rPr lang="en-US" sz="1700" b="1" dirty="0">
                <a:solidFill>
                  <a:schemeClr val="tx1"/>
                </a:solidFill>
              </a:rPr>
              <a:t>in the Uniform Commercial Code had redefined liability for business/corporate check fraud to include a standard of “ordinary care” that emphasizes greater responsibility and reasonable check issuing standards by the business community</a:t>
            </a:r>
            <a:r>
              <a:rPr lang="en-US" sz="1700" b="1" dirty="0" smtClean="0">
                <a:solidFill>
                  <a:schemeClr val="tx1"/>
                </a:solidFill>
              </a:rPr>
              <a:t>.</a:t>
            </a:r>
          </a:p>
          <a:p>
            <a:pPr marL="0" indent="0" algn="just">
              <a:buNone/>
            </a:pPr>
            <a:endParaRPr lang="en-US" sz="1700" b="1" dirty="0">
              <a:solidFill>
                <a:schemeClr val="tx1"/>
              </a:solidFill>
            </a:endParaRPr>
          </a:p>
          <a:p>
            <a:pPr algn="just"/>
            <a:r>
              <a:rPr lang="en-US" sz="1700" b="1" dirty="0" smtClean="0">
                <a:solidFill>
                  <a:schemeClr val="tx1"/>
                </a:solidFill>
              </a:rPr>
              <a:t>Financial </a:t>
            </a:r>
            <a:r>
              <a:rPr lang="en-US" sz="1700" b="1" dirty="0">
                <a:solidFill>
                  <a:schemeClr val="tx1"/>
                </a:solidFill>
              </a:rPr>
              <a:t>institutions are no longer automatically expected to shoulder the burden of check fraud-related losses.  Companies themselves are now responsible as well. </a:t>
            </a:r>
          </a:p>
        </p:txBody>
      </p:sp>
      <p:sp>
        <p:nvSpPr>
          <p:cNvPr id="3" name="Title 2"/>
          <p:cNvSpPr>
            <a:spLocks noGrp="1"/>
          </p:cNvSpPr>
          <p:nvPr>
            <p:ph type="title"/>
          </p:nvPr>
        </p:nvSpPr>
        <p:spPr/>
        <p:txBody>
          <a:bodyPr>
            <a:normAutofit/>
          </a:bodyPr>
          <a:lstStyle/>
          <a:p>
            <a:pPr algn="ctr"/>
            <a:r>
              <a:rPr lang="en-US" sz="2400" dirty="0" smtClean="0"/>
              <a:t>Fraud prevention</a:t>
            </a:r>
            <a:endParaRPr lang="en-US" sz="2400" dirty="0"/>
          </a:p>
        </p:txBody>
      </p:sp>
      <p:sp>
        <p:nvSpPr>
          <p:cNvPr id="4" name="TextBox 3"/>
          <p:cNvSpPr txBox="1"/>
          <p:nvPr/>
        </p:nvSpPr>
        <p:spPr>
          <a:xfrm>
            <a:off x="8788149" y="6611779"/>
            <a:ext cx="255198" cy="246221"/>
          </a:xfrm>
          <a:prstGeom prst="rect">
            <a:avLst/>
          </a:prstGeom>
          <a:noFill/>
        </p:spPr>
        <p:txBody>
          <a:bodyPr wrap="none" rtlCol="0">
            <a:spAutoFit/>
          </a:bodyPr>
          <a:lstStyle/>
          <a:p>
            <a:r>
              <a:rPr lang="en-US" sz="1000" dirty="0">
                <a:solidFill>
                  <a:srgbClr val="00B050"/>
                </a:solidFill>
                <a:latin typeface="Agenda-Medium"/>
              </a:rPr>
              <a:t>3</a:t>
            </a:r>
          </a:p>
        </p:txBody>
      </p:sp>
    </p:spTree>
    <p:extLst>
      <p:ext uri="{BB962C8B-B14F-4D97-AF65-F5344CB8AC3E}">
        <p14:creationId xmlns:p14="http://schemas.microsoft.com/office/powerpoint/2010/main" val="568397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078994" cy="4854373"/>
          </a:xfrm>
        </p:spPr>
        <p:txBody>
          <a:bodyPr>
            <a:normAutofit fontScale="55000" lnSpcReduction="20000"/>
          </a:bodyPr>
          <a:lstStyle/>
          <a:p>
            <a:pPr marL="0" indent="0" algn="just">
              <a:buNone/>
            </a:pPr>
            <a:r>
              <a:rPr lang="en-US" sz="2900" b="1" u="sng" dirty="0" smtClean="0">
                <a:solidFill>
                  <a:schemeClr val="tx1"/>
                </a:solidFill>
              </a:rPr>
              <a:t>Partial </a:t>
            </a:r>
            <a:r>
              <a:rPr lang="en-US" sz="2900" b="1" u="sng" dirty="0">
                <a:solidFill>
                  <a:schemeClr val="tx1"/>
                </a:solidFill>
              </a:rPr>
              <a:t>list of check fraud methods</a:t>
            </a:r>
            <a:r>
              <a:rPr lang="en-US" sz="2900" b="1" u="sng" dirty="0" smtClean="0">
                <a:solidFill>
                  <a:schemeClr val="tx1"/>
                </a:solidFill>
              </a:rPr>
              <a:t>:</a:t>
            </a:r>
          </a:p>
          <a:p>
            <a:pPr marL="0" indent="0" algn="just">
              <a:buNone/>
            </a:pPr>
            <a:endParaRPr lang="en-US" sz="2900" b="1" u="sng" dirty="0" smtClean="0">
              <a:solidFill>
                <a:schemeClr val="tx1"/>
              </a:solidFill>
            </a:endParaRPr>
          </a:p>
          <a:p>
            <a:pPr algn="just"/>
            <a:r>
              <a:rPr lang="en-US" sz="2900" b="1" i="1" u="sng" dirty="0">
                <a:solidFill>
                  <a:schemeClr val="tx1"/>
                </a:solidFill>
              </a:rPr>
              <a:t>Unauthorized printing within the company</a:t>
            </a:r>
            <a:r>
              <a:rPr lang="en-US" sz="2900" b="1" i="1" dirty="0">
                <a:solidFill>
                  <a:schemeClr val="tx1"/>
                </a:solidFill>
              </a:rPr>
              <a:t> </a:t>
            </a:r>
            <a:r>
              <a:rPr lang="en-US" sz="3200" i="1" dirty="0">
                <a:solidFill>
                  <a:schemeClr val="tx1"/>
                </a:solidFill>
              </a:rPr>
              <a:t>–</a:t>
            </a:r>
            <a:r>
              <a:rPr lang="en-US" sz="3200" dirty="0">
                <a:solidFill>
                  <a:schemeClr val="tx1"/>
                </a:solidFill>
              </a:rPr>
              <a:t> </a:t>
            </a:r>
            <a:r>
              <a:rPr lang="en-US" sz="2500" dirty="0" smtClean="0">
                <a:solidFill>
                  <a:schemeClr val="tx1"/>
                </a:solidFill>
              </a:rPr>
              <a:t>Almost</a:t>
            </a:r>
            <a:r>
              <a:rPr lang="en-US" sz="3200" dirty="0" smtClean="0">
                <a:solidFill>
                  <a:schemeClr val="tx1"/>
                </a:solidFill>
              </a:rPr>
              <a:t> </a:t>
            </a:r>
            <a:r>
              <a:rPr lang="en-US" sz="2900" dirty="0" smtClean="0">
                <a:solidFill>
                  <a:schemeClr val="tx1"/>
                </a:solidFill>
              </a:rPr>
              <a:t>⅓</a:t>
            </a:r>
            <a:r>
              <a:rPr lang="en-US" sz="3200" dirty="0" smtClean="0">
                <a:solidFill>
                  <a:schemeClr val="tx1"/>
                </a:solidFill>
              </a:rPr>
              <a:t> </a:t>
            </a:r>
            <a:r>
              <a:rPr lang="en-US" sz="2500" dirty="0" smtClean="0">
                <a:solidFill>
                  <a:schemeClr val="tx1"/>
                </a:solidFill>
              </a:rPr>
              <a:t>of check fraud is internal. Employees </a:t>
            </a:r>
            <a:r>
              <a:rPr lang="en-US" sz="2500" dirty="0">
                <a:solidFill>
                  <a:schemeClr val="tx1"/>
                </a:solidFill>
              </a:rPr>
              <a:t>who have access to all aspects of accounting and check printing have plenty of opportunity. </a:t>
            </a:r>
            <a:endParaRPr lang="en-US" sz="2500" dirty="0" smtClean="0">
              <a:solidFill>
                <a:schemeClr val="tx1"/>
              </a:solidFill>
            </a:endParaRPr>
          </a:p>
          <a:p>
            <a:pPr marL="0" indent="0" algn="just">
              <a:buNone/>
            </a:pPr>
            <a:endParaRPr lang="en-US" sz="3200" dirty="0">
              <a:solidFill>
                <a:schemeClr val="tx1"/>
              </a:solidFill>
            </a:endParaRPr>
          </a:p>
          <a:p>
            <a:pPr algn="just"/>
            <a:r>
              <a:rPr lang="en-US" sz="2900" b="1" i="1" u="sng" dirty="0">
                <a:solidFill>
                  <a:schemeClr val="tx1"/>
                </a:solidFill>
              </a:rPr>
              <a:t>Stolen check materials</a:t>
            </a:r>
            <a:r>
              <a:rPr lang="en-US" sz="3200" b="1" i="1" dirty="0">
                <a:solidFill>
                  <a:schemeClr val="tx1"/>
                </a:solidFill>
              </a:rPr>
              <a:t> </a:t>
            </a:r>
            <a:r>
              <a:rPr lang="en-US" sz="3200" i="1" dirty="0">
                <a:solidFill>
                  <a:schemeClr val="tx1"/>
                </a:solidFill>
              </a:rPr>
              <a:t>–</a:t>
            </a:r>
            <a:r>
              <a:rPr lang="en-US" sz="3200" dirty="0">
                <a:solidFill>
                  <a:schemeClr val="tx1"/>
                </a:solidFill>
              </a:rPr>
              <a:t> </a:t>
            </a:r>
            <a:r>
              <a:rPr lang="en-US" sz="2500" dirty="0">
                <a:solidFill>
                  <a:schemeClr val="tx1"/>
                </a:solidFill>
              </a:rPr>
              <a:t>Pre-printed check stock could almost be considered “same as cash”.   Many companies use pre-printed check stock (often with the signature also pre-printed</a:t>
            </a:r>
            <a:r>
              <a:rPr lang="en-US" sz="2500" dirty="0" smtClean="0">
                <a:solidFill>
                  <a:schemeClr val="tx1"/>
                </a:solidFill>
              </a:rPr>
              <a:t>)</a:t>
            </a:r>
          </a:p>
          <a:p>
            <a:pPr marL="0" indent="0" algn="just">
              <a:buNone/>
            </a:pPr>
            <a:endParaRPr lang="en-US" sz="3200" dirty="0">
              <a:solidFill>
                <a:schemeClr val="tx1"/>
              </a:solidFill>
            </a:endParaRPr>
          </a:p>
          <a:p>
            <a:pPr algn="just"/>
            <a:r>
              <a:rPr lang="en-US" sz="2900" b="1" i="1" u="sng" dirty="0">
                <a:solidFill>
                  <a:schemeClr val="tx1"/>
                </a:solidFill>
              </a:rPr>
              <a:t>Stolen issued checks</a:t>
            </a:r>
            <a:r>
              <a:rPr lang="en-US" sz="2900" b="1" dirty="0">
                <a:solidFill>
                  <a:schemeClr val="tx1"/>
                </a:solidFill>
              </a:rPr>
              <a:t> </a:t>
            </a:r>
            <a:r>
              <a:rPr lang="en-US" sz="3200" dirty="0">
                <a:solidFill>
                  <a:schemeClr val="tx1"/>
                </a:solidFill>
              </a:rPr>
              <a:t>– </a:t>
            </a:r>
            <a:r>
              <a:rPr lang="en-US" sz="2500" dirty="0">
                <a:solidFill>
                  <a:schemeClr val="tx1"/>
                </a:solidFill>
              </a:rPr>
              <a:t>Mail theft is a continuing growing trend.  Checks are at risk from the moment they are printed, until the moment they are cashed. </a:t>
            </a:r>
            <a:endParaRPr lang="en-US" sz="2500" dirty="0" smtClean="0">
              <a:solidFill>
                <a:schemeClr val="tx1"/>
              </a:solidFill>
            </a:endParaRPr>
          </a:p>
          <a:p>
            <a:pPr marL="0" indent="0" algn="just">
              <a:buNone/>
            </a:pPr>
            <a:endParaRPr lang="en-US" sz="2000" dirty="0">
              <a:solidFill>
                <a:schemeClr val="tx1"/>
              </a:solidFill>
            </a:endParaRPr>
          </a:p>
          <a:p>
            <a:pPr lvl="1" algn="just"/>
            <a:r>
              <a:rPr lang="en-US" sz="2200" b="1" i="1" u="sng" dirty="0">
                <a:solidFill>
                  <a:schemeClr val="tx1"/>
                </a:solidFill>
              </a:rPr>
              <a:t>Check alteration </a:t>
            </a:r>
            <a:r>
              <a:rPr lang="en-US" sz="2200" i="1" u="sng" dirty="0">
                <a:solidFill>
                  <a:schemeClr val="tx1"/>
                </a:solidFill>
              </a:rPr>
              <a:t>- </a:t>
            </a:r>
            <a:r>
              <a:rPr lang="en-US" sz="2200" dirty="0">
                <a:solidFill>
                  <a:schemeClr val="tx1"/>
                </a:solidFill>
              </a:rPr>
              <a:t>Most common with payroll checks.  A check for </a:t>
            </a:r>
            <a:r>
              <a:rPr lang="en-US" sz="2200" dirty="0" smtClean="0">
                <a:solidFill>
                  <a:schemeClr val="tx1"/>
                </a:solidFill>
              </a:rPr>
              <a:t>$200.00 </a:t>
            </a:r>
            <a:r>
              <a:rPr lang="en-US" sz="2200" dirty="0">
                <a:solidFill>
                  <a:schemeClr val="tx1"/>
                </a:solidFill>
              </a:rPr>
              <a:t>could become a check </a:t>
            </a:r>
            <a:r>
              <a:rPr lang="en-US" sz="2200" dirty="0" smtClean="0">
                <a:solidFill>
                  <a:schemeClr val="tx1"/>
                </a:solidFill>
              </a:rPr>
              <a:t>for $2,000.00 </a:t>
            </a:r>
          </a:p>
          <a:p>
            <a:pPr marL="0" lvl="0" indent="0" algn="just">
              <a:buNone/>
            </a:pPr>
            <a:endParaRPr lang="en-US" sz="2200" dirty="0">
              <a:solidFill>
                <a:schemeClr val="tx1"/>
              </a:solidFill>
            </a:endParaRPr>
          </a:p>
          <a:p>
            <a:pPr lvl="1" algn="just"/>
            <a:r>
              <a:rPr lang="en-US" sz="2200" b="1" i="1" u="sng" dirty="0">
                <a:solidFill>
                  <a:schemeClr val="tx1"/>
                </a:solidFill>
              </a:rPr>
              <a:t>Check washing </a:t>
            </a:r>
            <a:r>
              <a:rPr lang="en-US" sz="2200" i="1" u="sng" dirty="0">
                <a:solidFill>
                  <a:schemeClr val="tx1"/>
                </a:solidFill>
              </a:rPr>
              <a:t>– </a:t>
            </a:r>
            <a:r>
              <a:rPr lang="en-US" sz="2200" dirty="0">
                <a:solidFill>
                  <a:schemeClr val="tx1"/>
                </a:solidFill>
              </a:rPr>
              <a:t>Chemically lifting ink from the check</a:t>
            </a:r>
            <a:r>
              <a:rPr lang="en-US" sz="2200" dirty="0" smtClean="0">
                <a:solidFill>
                  <a:schemeClr val="tx1"/>
                </a:solidFill>
              </a:rPr>
              <a:t>.</a:t>
            </a:r>
          </a:p>
          <a:p>
            <a:pPr marL="0" lvl="0" indent="0" algn="just">
              <a:buNone/>
            </a:pPr>
            <a:endParaRPr lang="en-US" sz="2200" dirty="0">
              <a:solidFill>
                <a:schemeClr val="tx1"/>
              </a:solidFill>
            </a:endParaRPr>
          </a:p>
          <a:p>
            <a:pPr lvl="1" algn="just"/>
            <a:r>
              <a:rPr lang="en-US" sz="2200" b="1" i="1" u="sng" dirty="0">
                <a:solidFill>
                  <a:schemeClr val="tx1"/>
                </a:solidFill>
              </a:rPr>
              <a:t>Copying checks </a:t>
            </a:r>
            <a:r>
              <a:rPr lang="en-US" sz="2200" i="1" u="sng" dirty="0">
                <a:solidFill>
                  <a:schemeClr val="tx1"/>
                </a:solidFill>
              </a:rPr>
              <a:t>–</a:t>
            </a:r>
            <a:r>
              <a:rPr lang="en-US" sz="2200" dirty="0">
                <a:solidFill>
                  <a:schemeClr val="tx1"/>
                </a:solidFill>
              </a:rPr>
              <a:t> Changing various information on a check and making a color copy has proven easy and effective. </a:t>
            </a:r>
          </a:p>
          <a:p>
            <a:pPr marL="0" lvl="0" indent="0" algn="just">
              <a:buNone/>
            </a:pPr>
            <a:endParaRPr lang="en-US" sz="2200" dirty="0">
              <a:solidFill>
                <a:schemeClr val="tx1"/>
              </a:solidFill>
            </a:endParaRPr>
          </a:p>
          <a:p>
            <a:pPr lvl="1" algn="just"/>
            <a:r>
              <a:rPr lang="en-US" sz="2200" b="1" i="1" u="sng" dirty="0">
                <a:solidFill>
                  <a:schemeClr val="tx1"/>
                </a:solidFill>
              </a:rPr>
              <a:t>Home or mobile printing </a:t>
            </a:r>
            <a:r>
              <a:rPr lang="en-US" sz="2200" i="1" u="sng" dirty="0">
                <a:solidFill>
                  <a:schemeClr val="tx1"/>
                </a:solidFill>
              </a:rPr>
              <a:t>–</a:t>
            </a:r>
            <a:r>
              <a:rPr lang="en-US" sz="2200" dirty="0">
                <a:solidFill>
                  <a:schemeClr val="tx1"/>
                </a:solidFill>
              </a:rPr>
              <a:t> A computer, laser printer and a criminal mind combine to make a “check factory</a:t>
            </a:r>
            <a:r>
              <a:rPr lang="en-US" sz="2200" dirty="0" smtClean="0">
                <a:solidFill>
                  <a:schemeClr val="tx1"/>
                </a:solidFill>
              </a:rPr>
              <a:t>”</a:t>
            </a:r>
          </a:p>
          <a:p>
            <a:pPr marL="0" lvl="0" indent="0" algn="just">
              <a:buNone/>
            </a:pPr>
            <a:endParaRPr lang="en-US" sz="2200" dirty="0">
              <a:solidFill>
                <a:schemeClr val="tx1"/>
              </a:solidFill>
            </a:endParaRPr>
          </a:p>
        </p:txBody>
      </p:sp>
      <p:sp>
        <p:nvSpPr>
          <p:cNvPr id="3" name="Title 2"/>
          <p:cNvSpPr>
            <a:spLocks noGrp="1"/>
          </p:cNvSpPr>
          <p:nvPr>
            <p:ph type="title"/>
          </p:nvPr>
        </p:nvSpPr>
        <p:spPr/>
        <p:txBody>
          <a:bodyPr>
            <a:normAutofit/>
          </a:bodyPr>
          <a:lstStyle/>
          <a:p>
            <a:pPr algn="ctr"/>
            <a:r>
              <a:rPr lang="en-US" sz="2400" dirty="0" smtClean="0"/>
              <a:t>Check fraud</a:t>
            </a:r>
            <a:endParaRPr lang="en-US" sz="2400" dirty="0"/>
          </a:p>
        </p:txBody>
      </p:sp>
      <p:sp>
        <p:nvSpPr>
          <p:cNvPr id="4" name="TextBox 3"/>
          <p:cNvSpPr txBox="1"/>
          <p:nvPr/>
        </p:nvSpPr>
        <p:spPr>
          <a:xfrm>
            <a:off x="8780892" y="6611779"/>
            <a:ext cx="255198" cy="246221"/>
          </a:xfrm>
          <a:prstGeom prst="rect">
            <a:avLst/>
          </a:prstGeom>
          <a:noFill/>
        </p:spPr>
        <p:txBody>
          <a:bodyPr wrap="none" rtlCol="0">
            <a:spAutoFit/>
          </a:bodyPr>
          <a:lstStyle/>
          <a:p>
            <a:r>
              <a:rPr lang="en-US" sz="1000" dirty="0">
                <a:solidFill>
                  <a:srgbClr val="00B050"/>
                </a:solidFill>
                <a:latin typeface="Agenda-Medium"/>
              </a:rPr>
              <a:t>4</a:t>
            </a:r>
          </a:p>
        </p:txBody>
      </p:sp>
    </p:spTree>
    <p:extLst>
      <p:ext uri="{BB962C8B-B14F-4D97-AF65-F5344CB8AC3E}">
        <p14:creationId xmlns:p14="http://schemas.microsoft.com/office/powerpoint/2010/main" val="2221320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0700" y="1600200"/>
            <a:ext cx="4462599" cy="4525963"/>
          </a:xfrm>
          <a:prstGeom prst="rect">
            <a:avLst/>
          </a:prstGeom>
          <a:ln>
            <a:noFill/>
          </a:ln>
          <a:effectLst>
            <a:softEdge rad="112500"/>
          </a:effectLst>
        </p:spPr>
      </p:pic>
      <p:sp>
        <p:nvSpPr>
          <p:cNvPr id="3" name="Title 2"/>
          <p:cNvSpPr>
            <a:spLocks noGrp="1"/>
          </p:cNvSpPr>
          <p:nvPr>
            <p:ph type="title"/>
          </p:nvPr>
        </p:nvSpPr>
        <p:spPr/>
        <p:txBody>
          <a:bodyPr/>
          <a:lstStyle/>
          <a:p>
            <a:pPr algn="ctr"/>
            <a:r>
              <a:rPr lang="en-US" dirty="0" smtClean="0"/>
              <a:t>Fraud stinks</a:t>
            </a:r>
            <a:endParaRPr lang="en-US" dirty="0"/>
          </a:p>
        </p:txBody>
      </p:sp>
      <p:sp>
        <p:nvSpPr>
          <p:cNvPr id="4" name="TextBox 3"/>
          <p:cNvSpPr txBox="1"/>
          <p:nvPr/>
        </p:nvSpPr>
        <p:spPr>
          <a:xfrm>
            <a:off x="8792320" y="6611779"/>
            <a:ext cx="255198" cy="246221"/>
          </a:xfrm>
          <a:prstGeom prst="rect">
            <a:avLst/>
          </a:prstGeom>
          <a:noFill/>
        </p:spPr>
        <p:txBody>
          <a:bodyPr wrap="none" rtlCol="0">
            <a:spAutoFit/>
          </a:bodyPr>
          <a:lstStyle/>
          <a:p>
            <a:r>
              <a:rPr lang="en-US" sz="1000" dirty="0" smtClean="0">
                <a:solidFill>
                  <a:srgbClr val="00B050"/>
                </a:solidFill>
                <a:latin typeface="Agenda-Medium"/>
              </a:rPr>
              <a:t>5</a:t>
            </a:r>
            <a:endParaRPr lang="en-US" sz="1000" dirty="0">
              <a:solidFill>
                <a:srgbClr val="00B050"/>
              </a:solidFill>
              <a:latin typeface="Agenda-Medium"/>
            </a:endParaRPr>
          </a:p>
        </p:txBody>
      </p:sp>
    </p:spTree>
    <p:extLst>
      <p:ext uri="{BB962C8B-B14F-4D97-AF65-F5344CB8AC3E}">
        <p14:creationId xmlns:p14="http://schemas.microsoft.com/office/powerpoint/2010/main" val="218274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17638"/>
            <a:ext cx="8229600" cy="4483629"/>
          </a:xfrm>
        </p:spPr>
        <p:txBody>
          <a:bodyPr>
            <a:normAutofit fontScale="70000" lnSpcReduction="20000"/>
          </a:bodyPr>
          <a:lstStyle/>
          <a:p>
            <a:pPr marL="0" indent="0" algn="just">
              <a:buNone/>
            </a:pPr>
            <a:r>
              <a:rPr lang="en-US" sz="2300" b="1" u="sng" dirty="0">
                <a:solidFill>
                  <a:schemeClr val="tx1"/>
                </a:solidFill>
              </a:rPr>
              <a:t>Partial list of check fraud prevention</a:t>
            </a:r>
            <a:r>
              <a:rPr lang="en-US" sz="2300" b="1" dirty="0" smtClean="0">
                <a:solidFill>
                  <a:schemeClr val="tx1"/>
                </a:solidFill>
              </a:rPr>
              <a:t>:</a:t>
            </a:r>
          </a:p>
          <a:p>
            <a:pPr marL="0" indent="0" algn="just">
              <a:buNone/>
            </a:pPr>
            <a:endParaRPr lang="en-US" sz="2300" b="1" dirty="0" smtClean="0">
              <a:solidFill>
                <a:schemeClr val="tx1"/>
              </a:solidFill>
            </a:endParaRPr>
          </a:p>
          <a:p>
            <a:pPr algn="just"/>
            <a:r>
              <a:rPr lang="en-US" sz="1900" b="1" i="1" u="sng" dirty="0">
                <a:solidFill>
                  <a:schemeClr val="tx1"/>
                </a:solidFill>
              </a:rPr>
              <a:t>Checks and balances </a:t>
            </a:r>
            <a:r>
              <a:rPr lang="en-US" sz="1600" dirty="0">
                <a:solidFill>
                  <a:schemeClr val="tx1"/>
                </a:solidFill>
              </a:rPr>
              <a:t>– </a:t>
            </a:r>
            <a:r>
              <a:rPr lang="en-US" sz="1700" dirty="0">
                <a:solidFill>
                  <a:schemeClr val="tx1"/>
                </a:solidFill>
              </a:rPr>
              <a:t>Make sure that one person does not have access to the entire process.  </a:t>
            </a:r>
          </a:p>
          <a:p>
            <a:pPr marL="0" indent="0" algn="just">
              <a:buNone/>
            </a:pPr>
            <a:endParaRPr lang="en-US" sz="2300" b="1" dirty="0" smtClean="0">
              <a:solidFill>
                <a:schemeClr val="tx1"/>
              </a:solidFill>
            </a:endParaRPr>
          </a:p>
          <a:p>
            <a:pPr algn="just"/>
            <a:r>
              <a:rPr lang="en-US" sz="1900" b="1" i="1" u="sng" dirty="0">
                <a:solidFill>
                  <a:schemeClr val="tx1"/>
                </a:solidFill>
              </a:rPr>
              <a:t>Use tightly controlled check printing procedures </a:t>
            </a:r>
            <a:r>
              <a:rPr lang="en-US" sz="1600" dirty="0">
                <a:solidFill>
                  <a:schemeClr val="tx1"/>
                </a:solidFill>
              </a:rPr>
              <a:t>– </a:t>
            </a:r>
            <a:r>
              <a:rPr lang="en-US" sz="1700" dirty="0">
                <a:solidFill>
                  <a:schemeClr val="tx1"/>
                </a:solidFill>
              </a:rPr>
              <a:t>Ensure that employees not involved in the accounting process do not have access to check printing equipment.  The company printer should be different from the check printer. </a:t>
            </a:r>
          </a:p>
          <a:p>
            <a:pPr marL="0" indent="0" algn="just">
              <a:buNone/>
            </a:pPr>
            <a:endParaRPr lang="en-US" sz="1700" dirty="0">
              <a:solidFill>
                <a:schemeClr val="tx1"/>
              </a:solidFill>
            </a:endParaRPr>
          </a:p>
          <a:p>
            <a:pPr lvl="0" algn="just"/>
            <a:r>
              <a:rPr lang="en-US" sz="1800" b="1" i="1" u="sng" dirty="0">
                <a:solidFill>
                  <a:schemeClr val="tx1"/>
                </a:solidFill>
              </a:rPr>
              <a:t>Don’t use preprinted check stock</a:t>
            </a:r>
            <a:r>
              <a:rPr lang="en-US" sz="1800" b="1" dirty="0">
                <a:solidFill>
                  <a:schemeClr val="tx1"/>
                </a:solidFill>
              </a:rPr>
              <a:t> </a:t>
            </a:r>
            <a:r>
              <a:rPr lang="en-US" sz="1800" dirty="0">
                <a:solidFill>
                  <a:schemeClr val="tx1"/>
                </a:solidFill>
              </a:rPr>
              <a:t>– </a:t>
            </a:r>
            <a:r>
              <a:rPr lang="en-US" sz="1700" dirty="0">
                <a:solidFill>
                  <a:schemeClr val="tx1"/>
                </a:solidFill>
              </a:rPr>
              <a:t>Pre-printed check stock makes fraud as easy as filling in the blanks.  Use blank check stock in conjunction with MICR laser check printing software. </a:t>
            </a:r>
            <a:endParaRPr lang="en-US" sz="1700" dirty="0" smtClean="0">
              <a:solidFill>
                <a:schemeClr val="tx1"/>
              </a:solidFill>
            </a:endParaRPr>
          </a:p>
          <a:p>
            <a:pPr marL="0" lvl="0" indent="0" algn="just">
              <a:buNone/>
            </a:pPr>
            <a:r>
              <a:rPr lang="en-US" sz="1800" dirty="0" smtClean="0">
                <a:solidFill>
                  <a:schemeClr val="tx1"/>
                </a:solidFill>
              </a:rPr>
              <a:t>  </a:t>
            </a:r>
            <a:endParaRPr lang="en-US" sz="1800" dirty="0">
              <a:solidFill>
                <a:schemeClr val="tx1"/>
              </a:solidFill>
            </a:endParaRPr>
          </a:p>
          <a:p>
            <a:pPr lvl="0" algn="just"/>
            <a:r>
              <a:rPr lang="en-US" sz="1800" b="1" i="1" u="sng" dirty="0" smtClean="0">
                <a:solidFill>
                  <a:schemeClr val="tx1"/>
                </a:solidFill>
              </a:rPr>
              <a:t>Use </a:t>
            </a:r>
            <a:r>
              <a:rPr lang="en-US" sz="1800" b="1" i="1" u="sng" dirty="0">
                <a:solidFill>
                  <a:schemeClr val="tx1"/>
                </a:solidFill>
              </a:rPr>
              <a:t>check stock with security features</a:t>
            </a:r>
            <a:r>
              <a:rPr lang="en-US" sz="1800" dirty="0">
                <a:solidFill>
                  <a:schemeClr val="tx1"/>
                </a:solidFill>
              </a:rPr>
              <a:t>- </a:t>
            </a:r>
            <a:r>
              <a:rPr lang="en-US" sz="1700" dirty="0">
                <a:solidFill>
                  <a:schemeClr val="tx1"/>
                </a:solidFill>
              </a:rPr>
              <a:t>Check stock now has its own security features that prevent copying and mimicking.  </a:t>
            </a:r>
            <a:r>
              <a:rPr lang="en-US" sz="1700" dirty="0" smtClean="0">
                <a:solidFill>
                  <a:schemeClr val="tx1"/>
                </a:solidFill>
              </a:rPr>
              <a:t> </a:t>
            </a:r>
          </a:p>
          <a:p>
            <a:pPr lvl="0" algn="just"/>
            <a:endParaRPr lang="en-US" sz="1800" dirty="0">
              <a:solidFill>
                <a:schemeClr val="tx1"/>
              </a:solidFill>
            </a:endParaRPr>
          </a:p>
          <a:p>
            <a:pPr algn="just"/>
            <a:r>
              <a:rPr lang="en-US" sz="1800" b="1" i="1" u="sng" dirty="0">
                <a:solidFill>
                  <a:schemeClr val="tx1"/>
                </a:solidFill>
              </a:rPr>
              <a:t>Use pens with gel ink</a:t>
            </a:r>
            <a:r>
              <a:rPr lang="en-US" sz="1800" b="1" dirty="0">
                <a:solidFill>
                  <a:schemeClr val="tx1"/>
                </a:solidFill>
              </a:rPr>
              <a:t> </a:t>
            </a:r>
            <a:r>
              <a:rPr lang="en-US" sz="1800" dirty="0">
                <a:solidFill>
                  <a:schemeClr val="tx1"/>
                </a:solidFill>
              </a:rPr>
              <a:t>– </a:t>
            </a:r>
            <a:r>
              <a:rPr lang="en-US" sz="1700" dirty="0">
                <a:solidFill>
                  <a:schemeClr val="tx1"/>
                </a:solidFill>
              </a:rPr>
              <a:t>Most ballpoint inks and marker inks are dye based, meaning that the pigments are dissolved in the ink. Gel pens, like the </a:t>
            </a:r>
            <a:r>
              <a:rPr lang="en-US" sz="1700" dirty="0" err="1">
                <a:solidFill>
                  <a:schemeClr val="tx1"/>
                </a:solidFill>
              </a:rPr>
              <a:t>Uniball</a:t>
            </a:r>
            <a:r>
              <a:rPr lang="en-US" sz="1700" dirty="0">
                <a:solidFill>
                  <a:schemeClr val="tx1"/>
                </a:solidFill>
              </a:rPr>
              <a:t> 207, contain tiny particles of color that are trapped into the paper, making check washing a lot more difficult. </a:t>
            </a:r>
          </a:p>
          <a:p>
            <a:pPr lvl="0" algn="just"/>
            <a:endParaRPr lang="en-US" sz="1800" dirty="0" smtClean="0">
              <a:solidFill>
                <a:schemeClr val="tx1"/>
              </a:solidFill>
            </a:endParaRPr>
          </a:p>
          <a:p>
            <a:pPr algn="just"/>
            <a:r>
              <a:rPr lang="en-US" sz="1800" b="1" i="1" u="sng" dirty="0" smtClean="0">
                <a:solidFill>
                  <a:schemeClr val="tx1"/>
                </a:solidFill>
              </a:rPr>
              <a:t>Use the US postal fac</a:t>
            </a:r>
            <a:r>
              <a:rPr lang="en-US" sz="1800" i="1" u="sng" dirty="0" smtClean="0">
                <a:solidFill>
                  <a:schemeClr val="tx1"/>
                </a:solidFill>
              </a:rPr>
              <a:t>ility -</a:t>
            </a:r>
            <a:r>
              <a:rPr lang="en-US" sz="1800" dirty="0" smtClean="0">
                <a:solidFill>
                  <a:schemeClr val="tx1"/>
                </a:solidFill>
              </a:rPr>
              <a:t> </a:t>
            </a:r>
            <a:r>
              <a:rPr lang="en-US" sz="1700" dirty="0" smtClean="0">
                <a:solidFill>
                  <a:schemeClr val="tx1"/>
                </a:solidFill>
              </a:rPr>
              <a:t>Drop mail at the post office vs. placing in the mail box.</a:t>
            </a:r>
          </a:p>
          <a:p>
            <a:pPr marL="0" indent="0" algn="just">
              <a:buNone/>
            </a:pPr>
            <a:endParaRPr lang="en-US" sz="1800" dirty="0">
              <a:solidFill>
                <a:schemeClr val="tx1"/>
              </a:solidFill>
            </a:endParaRPr>
          </a:p>
          <a:p>
            <a:pPr lvl="0" algn="just"/>
            <a:r>
              <a:rPr lang="en-US" sz="1800" b="1" i="1" u="sng" dirty="0">
                <a:solidFill>
                  <a:schemeClr val="tx1"/>
                </a:solidFill>
              </a:rPr>
              <a:t>Daily reconciling </a:t>
            </a:r>
            <a:r>
              <a:rPr lang="en-US" sz="1800" dirty="0">
                <a:solidFill>
                  <a:schemeClr val="tx1"/>
                </a:solidFill>
              </a:rPr>
              <a:t>- </a:t>
            </a:r>
            <a:r>
              <a:rPr lang="en-US" sz="1700" dirty="0">
                <a:solidFill>
                  <a:schemeClr val="tx1"/>
                </a:solidFill>
              </a:rPr>
              <a:t>Review the checks clearing on a daily basis to make sure they are legitimate. </a:t>
            </a:r>
            <a:endParaRPr lang="en-US" sz="1700" dirty="0" smtClean="0">
              <a:solidFill>
                <a:schemeClr val="tx1"/>
              </a:solidFill>
            </a:endParaRPr>
          </a:p>
          <a:p>
            <a:pPr marL="0" lvl="0" indent="0" algn="just">
              <a:buNone/>
            </a:pPr>
            <a:endParaRPr lang="en-US" sz="1800" dirty="0"/>
          </a:p>
          <a:p>
            <a:pPr marL="0" lvl="0" indent="0" algn="just">
              <a:buNone/>
            </a:pPr>
            <a:r>
              <a:rPr lang="en-US" sz="1800" dirty="0" smtClean="0"/>
              <a:t> </a:t>
            </a:r>
            <a:endParaRPr lang="en-US" sz="1800" dirty="0"/>
          </a:p>
        </p:txBody>
      </p:sp>
      <p:sp>
        <p:nvSpPr>
          <p:cNvPr id="3" name="Title 2"/>
          <p:cNvSpPr>
            <a:spLocks noGrp="1"/>
          </p:cNvSpPr>
          <p:nvPr>
            <p:ph type="title"/>
          </p:nvPr>
        </p:nvSpPr>
        <p:spPr/>
        <p:txBody>
          <a:bodyPr>
            <a:normAutofit/>
          </a:bodyPr>
          <a:lstStyle/>
          <a:p>
            <a:pPr algn="ctr"/>
            <a:r>
              <a:rPr lang="en-US" sz="2400" dirty="0" smtClean="0"/>
              <a:t>Check fraud prevention</a:t>
            </a:r>
            <a:endParaRPr lang="en-US" sz="2400" dirty="0"/>
          </a:p>
        </p:txBody>
      </p:sp>
      <p:sp>
        <p:nvSpPr>
          <p:cNvPr id="4" name="TextBox 3"/>
          <p:cNvSpPr txBox="1"/>
          <p:nvPr/>
        </p:nvSpPr>
        <p:spPr>
          <a:xfrm>
            <a:off x="8772425" y="6611779"/>
            <a:ext cx="255198" cy="246221"/>
          </a:xfrm>
          <a:prstGeom prst="rect">
            <a:avLst/>
          </a:prstGeom>
          <a:noFill/>
        </p:spPr>
        <p:txBody>
          <a:bodyPr wrap="none" rtlCol="0">
            <a:spAutoFit/>
          </a:bodyPr>
          <a:lstStyle/>
          <a:p>
            <a:r>
              <a:rPr lang="en-US" sz="1000" dirty="0" smtClean="0">
                <a:solidFill>
                  <a:srgbClr val="00B050"/>
                </a:solidFill>
                <a:latin typeface="Agenda-Medium"/>
              </a:rPr>
              <a:t>6</a:t>
            </a:r>
            <a:endParaRPr lang="en-US" sz="1000" dirty="0">
              <a:solidFill>
                <a:srgbClr val="00B050"/>
              </a:solidFill>
              <a:latin typeface="Agenda-Medium"/>
            </a:endParaRPr>
          </a:p>
        </p:txBody>
      </p:sp>
    </p:spTree>
    <p:extLst>
      <p:ext uri="{BB962C8B-B14F-4D97-AF65-F5344CB8AC3E}">
        <p14:creationId xmlns:p14="http://schemas.microsoft.com/office/powerpoint/2010/main" val="11224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600" y="1710267"/>
            <a:ext cx="5562600" cy="4525963"/>
          </a:xfrm>
        </p:spPr>
        <p:txBody>
          <a:bodyPr/>
          <a:lstStyle/>
          <a:p>
            <a:pPr marL="0" indent="0" algn="just">
              <a:buNone/>
            </a:pPr>
            <a:r>
              <a:rPr lang="en-US" sz="1800" b="1" u="sng" dirty="0">
                <a:solidFill>
                  <a:schemeClr val="tx1"/>
                </a:solidFill>
              </a:rPr>
              <a:t>Services the bank can provide to help</a:t>
            </a:r>
            <a:r>
              <a:rPr lang="en-US" sz="1800" b="1" u="sng" dirty="0" smtClean="0">
                <a:solidFill>
                  <a:schemeClr val="tx1"/>
                </a:solidFill>
              </a:rPr>
              <a:t>:</a:t>
            </a:r>
          </a:p>
          <a:p>
            <a:pPr marL="0" indent="0" algn="just">
              <a:buNone/>
            </a:pPr>
            <a:endParaRPr lang="en-US" sz="1800" u="sng" dirty="0">
              <a:solidFill>
                <a:schemeClr val="tx1"/>
              </a:solidFill>
            </a:endParaRPr>
          </a:p>
          <a:p>
            <a:pPr lvl="0" algn="just"/>
            <a:r>
              <a:rPr lang="en-US" sz="1800" b="1" i="1" u="sng" dirty="0">
                <a:solidFill>
                  <a:schemeClr val="tx1"/>
                </a:solidFill>
              </a:rPr>
              <a:t>Write fewer checks by using automatic deposits or electronic funds transfer</a:t>
            </a:r>
            <a:r>
              <a:rPr lang="en-US" sz="1800" i="1" u="sng" dirty="0">
                <a:solidFill>
                  <a:schemeClr val="tx1"/>
                </a:solidFill>
              </a:rPr>
              <a:t>-</a:t>
            </a:r>
            <a:r>
              <a:rPr lang="en-US" sz="1800" dirty="0">
                <a:solidFill>
                  <a:schemeClr val="tx1"/>
                </a:solidFill>
              </a:rPr>
              <a:t> The most effective way to wipe out check fraud is to stop writing</a:t>
            </a:r>
            <a:r>
              <a:rPr lang="en-US" sz="1800" b="1" dirty="0">
                <a:solidFill>
                  <a:schemeClr val="tx1"/>
                </a:solidFill>
              </a:rPr>
              <a:t> </a:t>
            </a:r>
            <a:r>
              <a:rPr lang="en-US" sz="1800" dirty="0">
                <a:solidFill>
                  <a:schemeClr val="tx1"/>
                </a:solidFill>
              </a:rPr>
              <a:t>checks completely.  Replace</a:t>
            </a:r>
            <a:r>
              <a:rPr lang="en-US" sz="1800" b="1" dirty="0">
                <a:solidFill>
                  <a:schemeClr val="tx1"/>
                </a:solidFill>
              </a:rPr>
              <a:t> </a:t>
            </a:r>
            <a:r>
              <a:rPr lang="en-US" sz="1800" dirty="0">
                <a:solidFill>
                  <a:schemeClr val="tx1"/>
                </a:solidFill>
              </a:rPr>
              <a:t>checks with ACH origination (direct deposit of payroll and vendor payments</a:t>
            </a:r>
            <a:r>
              <a:rPr lang="en-US" sz="1800" dirty="0" smtClean="0">
                <a:solidFill>
                  <a:schemeClr val="tx1"/>
                </a:solidFill>
              </a:rPr>
              <a:t>)</a:t>
            </a:r>
          </a:p>
          <a:p>
            <a:pPr marL="0" lvl="0" indent="0" algn="just">
              <a:buNone/>
            </a:pPr>
            <a:endParaRPr lang="en-US" sz="1800" dirty="0">
              <a:solidFill>
                <a:schemeClr val="tx1"/>
              </a:solidFill>
            </a:endParaRPr>
          </a:p>
          <a:p>
            <a:pPr lvl="0" algn="just"/>
            <a:r>
              <a:rPr lang="en-US" sz="1800" b="1" i="1" u="sng" dirty="0">
                <a:solidFill>
                  <a:schemeClr val="tx1"/>
                </a:solidFill>
              </a:rPr>
              <a:t>Use Positive Payment </a:t>
            </a:r>
            <a:r>
              <a:rPr lang="en-US" sz="1800" i="1" u="sng" dirty="0">
                <a:solidFill>
                  <a:schemeClr val="tx1"/>
                </a:solidFill>
              </a:rPr>
              <a:t>–</a:t>
            </a:r>
            <a:r>
              <a:rPr lang="en-US" sz="1800" b="1" dirty="0">
                <a:solidFill>
                  <a:schemeClr val="tx1"/>
                </a:solidFill>
              </a:rPr>
              <a:t> </a:t>
            </a:r>
            <a:r>
              <a:rPr lang="en-US" sz="1800" dirty="0">
                <a:solidFill>
                  <a:schemeClr val="tx1"/>
                </a:solidFill>
              </a:rPr>
              <a:t>Positive payment is an effective weapon against check fraud.  The bank only pays the checks listed in the customer’s positive payment files.  Unauthorized checks are not paid and the client is notified of their existence.  </a:t>
            </a:r>
          </a:p>
        </p:txBody>
      </p:sp>
      <p:sp>
        <p:nvSpPr>
          <p:cNvPr id="3" name="Title 2"/>
          <p:cNvSpPr>
            <a:spLocks noGrp="1"/>
          </p:cNvSpPr>
          <p:nvPr>
            <p:ph type="title"/>
          </p:nvPr>
        </p:nvSpPr>
        <p:spPr/>
        <p:txBody>
          <a:bodyPr>
            <a:normAutofit/>
          </a:bodyPr>
          <a:lstStyle/>
          <a:p>
            <a:pPr algn="ctr"/>
            <a:r>
              <a:rPr lang="en-US" sz="2400" dirty="0" smtClean="0"/>
              <a:t>Bank Services for Check fraud</a:t>
            </a:r>
            <a:endParaRPr lang="en-US" sz="2400" dirty="0"/>
          </a:p>
        </p:txBody>
      </p:sp>
      <p:pic>
        <p:nvPicPr>
          <p:cNvPr id="4" name="Picture 7" descr="che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8998" y="2468562"/>
            <a:ext cx="3048000" cy="2286000"/>
          </a:xfrm>
          <a:prstGeom prst="rect">
            <a:avLst/>
          </a:prstGeom>
          <a:noFill/>
          <a:ln w="57150" cmpd="thinThick">
            <a:solidFill>
              <a:schemeClr val="tx1"/>
            </a:solidFill>
            <a:miter lim="800000"/>
            <a:headEnd/>
            <a:tailEnd/>
          </a:ln>
          <a:effectLst>
            <a:softEdge rad="63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61800" y="6547813"/>
            <a:ext cx="255198" cy="246221"/>
          </a:xfrm>
          <a:prstGeom prst="rect">
            <a:avLst/>
          </a:prstGeom>
          <a:noFill/>
        </p:spPr>
        <p:txBody>
          <a:bodyPr wrap="none" rtlCol="0">
            <a:spAutoFit/>
          </a:bodyPr>
          <a:lstStyle/>
          <a:p>
            <a:r>
              <a:rPr lang="en-US" sz="1000" dirty="0">
                <a:solidFill>
                  <a:srgbClr val="00B050"/>
                </a:solidFill>
                <a:latin typeface="Agenda-Medium"/>
              </a:rPr>
              <a:t>7</a:t>
            </a:r>
          </a:p>
        </p:txBody>
      </p:sp>
    </p:spTree>
    <p:extLst>
      <p:ext uri="{BB962C8B-B14F-4D97-AF65-F5344CB8AC3E}">
        <p14:creationId xmlns:p14="http://schemas.microsoft.com/office/powerpoint/2010/main" val="3992330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000" y="1417638"/>
            <a:ext cx="5096933" cy="4525963"/>
          </a:xfrm>
        </p:spPr>
        <p:txBody>
          <a:bodyPr>
            <a:normAutofit lnSpcReduction="10000"/>
          </a:bodyPr>
          <a:lstStyle/>
          <a:p>
            <a:pPr marL="58738" indent="0" algn="just">
              <a:buNone/>
            </a:pPr>
            <a:r>
              <a:rPr lang="en-US" sz="2000" b="1" u="sng" dirty="0" smtClean="0">
                <a:solidFill>
                  <a:schemeClr val="tx1"/>
                </a:solidFill>
              </a:rPr>
              <a:t>Staying </a:t>
            </a:r>
            <a:r>
              <a:rPr lang="en-US" sz="2000" b="1" u="sng" dirty="0">
                <a:solidFill>
                  <a:schemeClr val="tx1"/>
                </a:solidFill>
              </a:rPr>
              <a:t>up with the criminals: </a:t>
            </a:r>
            <a:endParaRPr lang="en-US" sz="2000" b="1" u="sng" dirty="0" smtClean="0">
              <a:solidFill>
                <a:schemeClr val="tx1"/>
              </a:solidFill>
            </a:endParaRPr>
          </a:p>
          <a:p>
            <a:pPr marL="58738" indent="0" algn="just">
              <a:buNone/>
            </a:pPr>
            <a:endParaRPr lang="en-US" sz="1800" b="1" dirty="0">
              <a:solidFill>
                <a:schemeClr val="tx1"/>
              </a:solidFill>
            </a:endParaRPr>
          </a:p>
          <a:p>
            <a:pPr marL="58738" indent="0" algn="just">
              <a:buNone/>
            </a:pPr>
            <a:r>
              <a:rPr lang="en-US" sz="1700" b="1" dirty="0" smtClean="0">
                <a:solidFill>
                  <a:schemeClr val="tx1"/>
                </a:solidFill>
              </a:rPr>
              <a:t>As </a:t>
            </a:r>
            <a:r>
              <a:rPr lang="en-US" sz="1700" b="1" dirty="0">
                <a:solidFill>
                  <a:schemeClr val="tx1"/>
                </a:solidFill>
              </a:rPr>
              <a:t>we move from paper to electronic, either on purpose or by accident a business/corporate account can receive an unauthorized debit. </a:t>
            </a:r>
            <a:endParaRPr lang="en-US" sz="1700" b="1" dirty="0" smtClean="0">
              <a:solidFill>
                <a:schemeClr val="tx1"/>
              </a:solidFill>
            </a:endParaRPr>
          </a:p>
          <a:p>
            <a:pPr marL="0" indent="0" algn="just">
              <a:buNone/>
            </a:pPr>
            <a:r>
              <a:rPr lang="en-US" b="1" dirty="0" smtClean="0">
                <a:solidFill>
                  <a:schemeClr val="tx1"/>
                </a:solidFill>
              </a:rPr>
              <a:t> </a:t>
            </a:r>
            <a:endParaRPr lang="en-US" b="1" dirty="0">
              <a:solidFill>
                <a:schemeClr val="tx1"/>
              </a:solidFill>
            </a:endParaRPr>
          </a:p>
          <a:p>
            <a:pPr lvl="0" algn="just"/>
            <a:r>
              <a:rPr lang="en-US" sz="2000" b="1" i="1" u="sng" dirty="0">
                <a:solidFill>
                  <a:schemeClr val="tx1"/>
                </a:solidFill>
              </a:rPr>
              <a:t>ACH Debit Block</a:t>
            </a:r>
            <a:r>
              <a:rPr lang="en-US" sz="2000" b="1" u="sng" dirty="0">
                <a:solidFill>
                  <a:schemeClr val="tx1"/>
                </a:solidFill>
              </a:rPr>
              <a:t> </a:t>
            </a:r>
            <a:r>
              <a:rPr lang="en-US" b="1" u="sng" dirty="0">
                <a:solidFill>
                  <a:schemeClr val="tx1"/>
                </a:solidFill>
              </a:rPr>
              <a:t>–</a:t>
            </a:r>
            <a:r>
              <a:rPr lang="en-US" b="1" dirty="0">
                <a:solidFill>
                  <a:schemeClr val="tx1"/>
                </a:solidFill>
              </a:rPr>
              <a:t> </a:t>
            </a:r>
            <a:r>
              <a:rPr lang="en-US" sz="1700" b="1" dirty="0">
                <a:solidFill>
                  <a:schemeClr val="tx1"/>
                </a:solidFill>
              </a:rPr>
              <a:t>The client can designate that an account receive no debits or they can provide the bank with a list of those authorized to debit their account. Each business has an ACH company id that is loaded into our system.  If a debit tries to post and was not originated by a business with an authorized ACH company id, the transaction is blocked and the client is notified. </a:t>
            </a:r>
          </a:p>
          <a:p>
            <a:endParaRPr lang="en-US" b="1" dirty="0">
              <a:solidFill>
                <a:schemeClr val="tx1"/>
              </a:solidFill>
            </a:endParaRPr>
          </a:p>
        </p:txBody>
      </p:sp>
      <p:sp>
        <p:nvSpPr>
          <p:cNvPr id="3" name="Title 2"/>
          <p:cNvSpPr>
            <a:spLocks noGrp="1"/>
          </p:cNvSpPr>
          <p:nvPr>
            <p:ph type="title"/>
          </p:nvPr>
        </p:nvSpPr>
        <p:spPr/>
        <p:txBody>
          <a:bodyPr>
            <a:normAutofit/>
          </a:bodyPr>
          <a:lstStyle/>
          <a:p>
            <a:pPr algn="ctr"/>
            <a:r>
              <a:rPr lang="en-US" sz="2400" dirty="0" smtClean="0"/>
              <a:t>Bank services for ach fraud</a:t>
            </a:r>
            <a:endParaRPr lang="en-US" sz="2400" dirty="0"/>
          </a:p>
        </p:txBody>
      </p:sp>
      <p:pic>
        <p:nvPicPr>
          <p:cNvPr id="4" name="Picture 5" descr="computer_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1417638"/>
            <a:ext cx="2867025" cy="4300538"/>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63000" y="6611779"/>
            <a:ext cx="255198" cy="246221"/>
          </a:xfrm>
          <a:prstGeom prst="rect">
            <a:avLst/>
          </a:prstGeom>
          <a:noFill/>
        </p:spPr>
        <p:txBody>
          <a:bodyPr wrap="none" rtlCol="0">
            <a:spAutoFit/>
          </a:bodyPr>
          <a:lstStyle/>
          <a:p>
            <a:r>
              <a:rPr lang="en-US" sz="1000" dirty="0" smtClean="0">
                <a:solidFill>
                  <a:srgbClr val="00B050"/>
                </a:solidFill>
                <a:latin typeface="Agenda-Medium"/>
              </a:rPr>
              <a:t>8</a:t>
            </a:r>
            <a:endParaRPr lang="en-US" sz="1000" dirty="0">
              <a:solidFill>
                <a:srgbClr val="00B050"/>
              </a:solidFill>
              <a:latin typeface="Agenda-Medium"/>
            </a:endParaRPr>
          </a:p>
        </p:txBody>
      </p:sp>
    </p:spTree>
    <p:extLst>
      <p:ext uri="{BB962C8B-B14F-4D97-AF65-F5344CB8AC3E}">
        <p14:creationId xmlns:p14="http://schemas.microsoft.com/office/powerpoint/2010/main" val="110120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2400" dirty="0" smtClean="0"/>
              <a:t>Protecting your business against fraud</a:t>
            </a:r>
            <a:endParaRPr lang="en-US" sz="2400" dirty="0"/>
          </a:p>
        </p:txBody>
      </p:sp>
      <p:sp>
        <p:nvSpPr>
          <p:cNvPr id="5" name="TextBox 4"/>
          <p:cNvSpPr txBox="1"/>
          <p:nvPr/>
        </p:nvSpPr>
        <p:spPr>
          <a:xfrm>
            <a:off x="270933" y="1328878"/>
            <a:ext cx="3004349" cy="707886"/>
          </a:xfrm>
          <a:prstGeom prst="rect">
            <a:avLst/>
          </a:prstGeom>
          <a:noFill/>
          <a:scene3d>
            <a:camera prst="orthographicFront"/>
            <a:lightRig rig="threePt" dir="t"/>
          </a:scene3d>
          <a:sp3d>
            <a:bevelT w="0"/>
          </a:sp3d>
        </p:spPr>
        <p:txBody>
          <a:bodyPr wrap="none" rtlCol="0">
            <a:spAutoFit/>
            <a:sp3d>
              <a:bevelT w="19050"/>
            </a:sp3d>
          </a:bodyPr>
          <a:lstStyle/>
          <a:p>
            <a:r>
              <a:rPr lang="en-US" sz="4000" b="1" dirty="0" smtClean="0">
                <a:solidFill>
                  <a:srgbClr val="00B050"/>
                </a:solidFill>
                <a:latin typeface="Agenda-Medium"/>
              </a:rPr>
              <a:t>Questions?</a:t>
            </a:r>
            <a:endParaRPr lang="en-US" sz="4000" b="1" dirty="0">
              <a:solidFill>
                <a:srgbClr val="00B050"/>
              </a:solidFill>
              <a:latin typeface="Agenda-Medium"/>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867" y="2036764"/>
            <a:ext cx="4389120" cy="4389120"/>
          </a:xfrm>
          <a:prstGeom prst="rect">
            <a:avLst/>
          </a:prstGeom>
        </p:spPr>
      </p:pic>
      <p:sp>
        <p:nvSpPr>
          <p:cNvPr id="7" name="TextBox 6"/>
          <p:cNvSpPr txBox="1"/>
          <p:nvPr/>
        </p:nvSpPr>
        <p:spPr>
          <a:xfrm>
            <a:off x="8747025" y="6569130"/>
            <a:ext cx="255198" cy="246221"/>
          </a:xfrm>
          <a:prstGeom prst="rect">
            <a:avLst/>
          </a:prstGeom>
          <a:noFill/>
        </p:spPr>
        <p:txBody>
          <a:bodyPr wrap="none" rtlCol="0">
            <a:spAutoFit/>
          </a:bodyPr>
          <a:lstStyle/>
          <a:p>
            <a:r>
              <a:rPr lang="en-US" sz="1000" dirty="0">
                <a:solidFill>
                  <a:srgbClr val="00B050"/>
                </a:solidFill>
                <a:latin typeface="Agenda-Medium"/>
              </a:rPr>
              <a:t>9</a:t>
            </a:r>
          </a:p>
        </p:txBody>
      </p:sp>
    </p:spTree>
    <p:extLst>
      <p:ext uri="{BB962C8B-B14F-4D97-AF65-F5344CB8AC3E}">
        <p14:creationId xmlns:p14="http://schemas.microsoft.com/office/powerpoint/2010/main" val="2967940156"/>
      </p:ext>
    </p:extLst>
  </p:cSld>
  <p:clrMapOvr>
    <a:masterClrMapping/>
  </p:clrMapOvr>
</p:sld>
</file>

<file path=ppt/theme/theme1.xml><?xml version="1.0" encoding="utf-8"?>
<a:theme xmlns:a="http://schemas.openxmlformats.org/drawingml/2006/main" name="2_ppt185E.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ppt4C5D.tmp</Template>
  <TotalTime>552</TotalTime>
  <Words>812</Words>
  <Application>Microsoft Office PowerPoint</Application>
  <PresentationFormat>On-screen Show (4:3)</PresentationFormat>
  <Paragraphs>75</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Agenda-Light</vt:lpstr>
      <vt:lpstr>Agenda-Medium</vt:lpstr>
      <vt:lpstr>Arial</vt:lpstr>
      <vt:lpstr>Calibri</vt:lpstr>
      <vt:lpstr>2_ppt185E.tmp</vt:lpstr>
      <vt:lpstr> Protecting your business against fraud</vt:lpstr>
      <vt:lpstr>Protecting your business against fraud</vt:lpstr>
      <vt:lpstr>Fraud prevention</vt:lpstr>
      <vt:lpstr>Check fraud</vt:lpstr>
      <vt:lpstr>Fraud stinks</vt:lpstr>
      <vt:lpstr>Check fraud prevention</vt:lpstr>
      <vt:lpstr>Bank Services for Check fraud</vt:lpstr>
      <vt:lpstr>Bank services for ach fraud</vt:lpstr>
      <vt:lpstr>Protecting your business against fraud</vt:lpstr>
      <vt:lpstr>Protecting your business against fraud</vt:lpstr>
    </vt:vector>
  </TitlesOfParts>
  <Company>Community Bank and Trust of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your business against fraud</dc:title>
  <dc:creator>Linda Moore</dc:creator>
  <cp:lastModifiedBy>Linda Moore</cp:lastModifiedBy>
  <cp:revision>34</cp:revision>
  <cp:lastPrinted>2017-04-28T12:25:22Z</cp:lastPrinted>
  <dcterms:created xsi:type="dcterms:W3CDTF">2017-04-25T20:51:35Z</dcterms:created>
  <dcterms:modified xsi:type="dcterms:W3CDTF">2018-03-27T19:17:45Z</dcterms:modified>
</cp:coreProperties>
</file>